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4" r:id="rId2"/>
    <p:sldId id="439" r:id="rId3"/>
    <p:sldId id="307" r:id="rId4"/>
    <p:sldId id="305" r:id="rId5"/>
    <p:sldId id="322" r:id="rId6"/>
    <p:sldId id="306" r:id="rId7"/>
    <p:sldId id="443" r:id="rId8"/>
    <p:sldId id="407" r:id="rId9"/>
    <p:sldId id="458" r:id="rId10"/>
    <p:sldId id="459" r:id="rId11"/>
    <p:sldId id="460" r:id="rId12"/>
    <p:sldId id="309" r:id="rId13"/>
    <p:sldId id="461" r:id="rId14"/>
    <p:sldId id="462" r:id="rId15"/>
    <p:sldId id="463" r:id="rId16"/>
    <p:sldId id="464" r:id="rId17"/>
    <p:sldId id="342" r:id="rId18"/>
    <p:sldId id="343" r:id="rId19"/>
    <p:sldId id="344" r:id="rId20"/>
    <p:sldId id="345" r:id="rId21"/>
    <p:sldId id="346" r:id="rId22"/>
    <p:sldId id="441" r:id="rId23"/>
    <p:sldId id="436" r:id="rId24"/>
    <p:sldId id="440" r:id="rId25"/>
    <p:sldId id="442" r:id="rId26"/>
    <p:sldId id="456" r:id="rId27"/>
    <p:sldId id="434" r:id="rId28"/>
    <p:sldId id="455" r:id="rId29"/>
    <p:sldId id="438" r:id="rId30"/>
    <p:sldId id="457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35" r:id="rId4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B1CF"/>
    <a:srgbClr val="2C2C2C"/>
    <a:srgbClr val="ABAAE4"/>
    <a:srgbClr val="000000"/>
    <a:srgbClr val="E7E7E7"/>
    <a:srgbClr val="E5E5E5"/>
    <a:srgbClr val="DEE0DF"/>
    <a:srgbClr val="DBDBE7"/>
    <a:srgbClr val="DDDEE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59" d="100"/>
          <a:sy n="59" d="100"/>
        </p:scale>
        <p:origin x="5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53A125-A3A4-4094-AE10-553787F9D985}" type="datetimeFigureOut">
              <a:rPr lang="zh-CN" altLang="en-US"/>
              <a:pPr>
                <a:defRPr/>
              </a:pPr>
              <a:t>2017/7/16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44CA3A-3D99-415B-972F-7F24F95AD6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015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561C7-2A6F-4D55-BD7B-7A5B81F70F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999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E445-838C-42B3-B220-0F10FFC5C7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91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CEAC-A3FD-4A72-9C0D-37E8BCD849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464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492B-9F49-4E15-ABA1-79D397D96B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2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A41BE-B6B8-4436-9DEE-469D0D8B5E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083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1CAD-6680-4178-A80C-8ED8300CBB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89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B2E1-9A66-4190-B9B5-040F9B91E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639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19FF-F10A-47ED-8807-6F27008195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06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078F-63AE-4E0D-8ED1-34D169FAEA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713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C5E0-BF40-4B5F-9331-D85A972F66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591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AFAC-A4B1-4907-8F7B-983B636CF3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990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A050-BC1B-4C5F-AB14-5322B0666F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6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E39E767B-E68A-4883-8E88-CBE5B9F889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14-04-&#20013;&#22269;&#31185;&#22823;\stoeltje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3" y="1772816"/>
            <a:ext cx="5328592" cy="25193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标准模型取得了巨大成功，</a:t>
            </a:r>
            <a:endParaRPr lang="en-US" altLang="zh-CN" b="1" dirty="0" smtClean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但它不是一个基本的理论，</a:t>
            </a:r>
            <a:endParaRPr lang="en-US" altLang="zh-CN" b="1" dirty="0" smtClean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有一些理论问题无法解释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76470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Physics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Beyond SM: An Introduction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6783388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754938" y="251759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CMSS10"/>
              </a:rPr>
              <a:t>10/42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1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70881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388778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37288"/>
            <a:ext cx="4284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6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Line 35"/>
          <p:cNvSpPr>
            <a:spLocks noChangeShapeType="1"/>
          </p:cNvSpPr>
          <p:nvPr/>
        </p:nvSpPr>
        <p:spPr bwMode="auto">
          <a:xfrm>
            <a:off x="2073275" y="4287838"/>
            <a:ext cx="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48" name="Line 36"/>
          <p:cNvSpPr>
            <a:spLocks noChangeShapeType="1"/>
          </p:cNvSpPr>
          <p:nvPr/>
        </p:nvSpPr>
        <p:spPr bwMode="auto">
          <a:xfrm>
            <a:off x="1692275" y="5507038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1692275" y="4643438"/>
            <a:ext cx="762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50" name="Line 38"/>
          <p:cNvSpPr>
            <a:spLocks noChangeShapeType="1"/>
          </p:cNvSpPr>
          <p:nvPr/>
        </p:nvSpPr>
        <p:spPr bwMode="auto">
          <a:xfrm flipV="1">
            <a:off x="2073275" y="3221038"/>
            <a:ext cx="0" cy="990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51" name="Line 39"/>
          <p:cNvSpPr>
            <a:spLocks noChangeShapeType="1"/>
          </p:cNvSpPr>
          <p:nvPr/>
        </p:nvSpPr>
        <p:spPr bwMode="auto">
          <a:xfrm flipV="1">
            <a:off x="2073275" y="1239838"/>
            <a:ext cx="0" cy="1905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52" name="Text Box 40"/>
          <p:cNvSpPr txBox="1">
            <a:spLocks noChangeArrowheads="1"/>
          </p:cNvSpPr>
          <p:nvPr/>
        </p:nvSpPr>
        <p:spPr bwMode="auto">
          <a:xfrm>
            <a:off x="2517775" y="5300663"/>
            <a:ext cx="171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>
                <a:solidFill>
                  <a:srgbClr val="0000CC"/>
                </a:solidFill>
              </a:rPr>
              <a:t>标准模型</a:t>
            </a:r>
            <a:r>
              <a:rPr lang="zh-CN" altLang="en-US" sz="2000"/>
              <a:t> </a:t>
            </a:r>
            <a:r>
              <a:rPr lang="zh-CN" altLang="en-US" sz="2000" b="0"/>
              <a:t> </a:t>
            </a:r>
          </a:p>
        </p:txBody>
      </p:sp>
      <p:sp>
        <p:nvSpPr>
          <p:cNvPr id="108553" name="Text Box 41"/>
          <p:cNvSpPr txBox="1">
            <a:spLocks noChangeArrowheads="1"/>
          </p:cNvSpPr>
          <p:nvPr/>
        </p:nvSpPr>
        <p:spPr bwMode="auto">
          <a:xfrm>
            <a:off x="285750" y="5300663"/>
            <a:ext cx="134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 </a:t>
            </a:r>
            <a:r>
              <a:rPr lang="en-US" altLang="zh-CN" sz="2000">
                <a:solidFill>
                  <a:srgbClr val="0000CC"/>
                </a:solidFill>
                <a:sym typeface="Symbol" panose="05050102010706020507" pitchFamily="18" charset="2"/>
              </a:rPr>
              <a:t></a:t>
            </a:r>
            <a:r>
              <a:rPr lang="en-US" altLang="zh-CN" sz="2000">
                <a:solidFill>
                  <a:srgbClr val="0000CC"/>
                </a:solidFill>
              </a:rPr>
              <a:t>100 GeV</a:t>
            </a:r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501650" y="4365625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/>
              <a:t> </a:t>
            </a:r>
            <a:r>
              <a:rPr lang="en-US" altLang="zh-CN" sz="2000">
                <a:solidFill>
                  <a:srgbClr val="FF33CC"/>
                </a:solidFill>
                <a:sym typeface="Symbol" panose="05050102010706020507" pitchFamily="18" charset="2"/>
              </a:rPr>
              <a:t></a:t>
            </a:r>
            <a:r>
              <a:rPr lang="en-US" altLang="zh-CN" sz="2000">
                <a:solidFill>
                  <a:srgbClr val="FF33CC"/>
                </a:solidFill>
              </a:rPr>
              <a:t>1 TeV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2373313" y="43656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/>
              <a:t> </a:t>
            </a:r>
            <a:r>
              <a:rPr lang="zh-CN" altLang="en-US" sz="2000">
                <a:solidFill>
                  <a:srgbClr val="FF33CC"/>
                </a:solidFill>
                <a:sym typeface="Symbol" panose="05050102010706020507" pitchFamily="18" charset="2"/>
              </a:rPr>
              <a:t>新物理</a:t>
            </a:r>
            <a:r>
              <a:rPr lang="zh-CN" altLang="en-US" sz="2400"/>
              <a:t> </a:t>
            </a:r>
            <a:endParaRPr lang="zh-CN" altLang="en-US" sz="2400" b="0"/>
          </a:p>
        </p:txBody>
      </p:sp>
      <p:sp>
        <p:nvSpPr>
          <p:cNvPr id="108556" name="Text Box 44"/>
          <p:cNvSpPr txBox="1">
            <a:spLocks noChangeArrowheads="1"/>
          </p:cNvSpPr>
          <p:nvPr/>
        </p:nvSpPr>
        <p:spPr bwMode="auto">
          <a:xfrm>
            <a:off x="468313" y="148431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09277D"/>
                </a:solidFill>
              </a:rPr>
              <a:t>10</a:t>
            </a:r>
            <a:r>
              <a:rPr lang="en-US" altLang="zh-CN" sz="2400" baseline="30000">
                <a:solidFill>
                  <a:srgbClr val="09277D"/>
                </a:solidFill>
              </a:rPr>
              <a:t>15</a:t>
            </a:r>
            <a:r>
              <a:rPr lang="en-US" altLang="zh-CN" sz="2400">
                <a:solidFill>
                  <a:srgbClr val="09277D"/>
                </a:solidFill>
              </a:rPr>
              <a:t> GeV</a:t>
            </a:r>
          </a:p>
        </p:txBody>
      </p:sp>
      <p:sp>
        <p:nvSpPr>
          <p:cNvPr id="108557" name="Line 45"/>
          <p:cNvSpPr>
            <a:spLocks noChangeShapeType="1"/>
          </p:cNvSpPr>
          <p:nvPr/>
        </p:nvSpPr>
        <p:spPr bwMode="auto">
          <a:xfrm>
            <a:off x="1763713" y="1712913"/>
            <a:ext cx="609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58" name="Text Box 46"/>
          <p:cNvSpPr txBox="1">
            <a:spLocks noChangeArrowheads="1"/>
          </p:cNvSpPr>
          <p:nvPr/>
        </p:nvSpPr>
        <p:spPr bwMode="auto">
          <a:xfrm>
            <a:off x="2373313" y="1484313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09277D"/>
                </a:solidFill>
              </a:rPr>
              <a:t> </a:t>
            </a:r>
            <a:r>
              <a:rPr lang="zh-CN" altLang="en-US" sz="2400">
                <a:solidFill>
                  <a:srgbClr val="09277D"/>
                </a:solidFill>
                <a:sym typeface="Symbol" panose="05050102010706020507" pitchFamily="18" charset="2"/>
              </a:rPr>
              <a:t>大统一</a:t>
            </a:r>
            <a:r>
              <a:rPr lang="zh-CN" altLang="en-US" sz="2400">
                <a:solidFill>
                  <a:srgbClr val="09277D"/>
                </a:solidFill>
              </a:rPr>
              <a:t> </a:t>
            </a:r>
            <a:endParaRPr lang="zh-CN" altLang="en-US" sz="2400" b="0">
              <a:solidFill>
                <a:srgbClr val="09277D"/>
              </a:solidFill>
            </a:endParaRPr>
          </a:p>
        </p:txBody>
      </p:sp>
      <p:sp>
        <p:nvSpPr>
          <p:cNvPr id="62511" name="Text Box 47"/>
          <p:cNvSpPr txBox="1">
            <a:spLocks noChangeArrowheads="1"/>
          </p:cNvSpPr>
          <p:nvPr/>
        </p:nvSpPr>
        <p:spPr bwMode="auto">
          <a:xfrm>
            <a:off x="7480300" y="242093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>
                <a:solidFill>
                  <a:schemeClr val="accent2"/>
                </a:solidFill>
                <a:sym typeface="Symbol" panose="05050102010706020507" pitchFamily="18" charset="2"/>
              </a:rPr>
              <a:t></a:t>
            </a:r>
            <a:r>
              <a:rPr lang="en-US" altLang="zh-CN" sz="2000" b="0" baseline="30000">
                <a:solidFill>
                  <a:schemeClr val="accent2"/>
                </a:solidFill>
                <a:sym typeface="Symbol" panose="05050102010706020507" pitchFamily="18" charset="2"/>
              </a:rPr>
              <a:t>2  </a:t>
            </a:r>
            <a:r>
              <a:rPr lang="en-US" altLang="zh-CN" sz="2000" b="0">
                <a:solidFill>
                  <a:schemeClr val="accent2"/>
                </a:solidFill>
                <a:sym typeface="Symbol" panose="05050102010706020507" pitchFamily="18" charset="2"/>
              </a:rPr>
              <a:t>/52</a:t>
            </a:r>
            <a:endParaRPr lang="en-US" altLang="zh-CN" sz="2000" b="0">
              <a:solidFill>
                <a:schemeClr val="accent2"/>
              </a:solidFill>
            </a:endParaRPr>
          </a:p>
        </p:txBody>
      </p:sp>
      <p:sp>
        <p:nvSpPr>
          <p:cNvPr id="62512" name="Text Box 48"/>
          <p:cNvSpPr txBox="1">
            <a:spLocks noChangeArrowheads="1"/>
          </p:cNvSpPr>
          <p:nvPr/>
        </p:nvSpPr>
        <p:spPr bwMode="auto">
          <a:xfrm>
            <a:off x="4887913" y="2422525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0">
                <a:solidFill>
                  <a:srgbClr val="00CC00"/>
                </a:solidFill>
                <a:sym typeface="Symbol" panose="05050102010706020507" pitchFamily="18" charset="2"/>
              </a:rPr>
              <a:t>100 GeV</a:t>
            </a:r>
            <a:endParaRPr lang="en-US" altLang="zh-CN" sz="2000" b="0">
              <a:solidFill>
                <a:srgbClr val="00CC00"/>
              </a:solidFill>
            </a:endParaRPr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6327775" y="24209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>
                <a:solidFill>
                  <a:schemeClr val="bg2"/>
                </a:solidFill>
                <a:sym typeface="Symbol" panose="05050102010706020507" pitchFamily="18" charset="2"/>
              </a:rPr>
              <a:t>参数</a:t>
            </a:r>
            <a:endParaRPr lang="zh-CN" altLang="en-US" sz="2000">
              <a:solidFill>
                <a:schemeClr val="bg2"/>
              </a:solidFill>
            </a:endParaRPr>
          </a:p>
        </p:txBody>
      </p:sp>
      <p:pic>
        <p:nvPicPr>
          <p:cNvPr id="62514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701800"/>
            <a:ext cx="331152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15" name="Rectangle 51"/>
          <p:cNvSpPr>
            <a:spLocks noChangeArrowheads="1"/>
          </p:cNvSpPr>
          <p:nvPr/>
        </p:nvSpPr>
        <p:spPr bwMode="auto">
          <a:xfrm>
            <a:off x="4787900" y="981075"/>
            <a:ext cx="395128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rgbClr val="09277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If SM valid up to GUT scale,  the theory</a:t>
            </a:r>
          </a:p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rgbClr val="09277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has extreme fine-tuning !</a:t>
            </a:r>
          </a:p>
        </p:txBody>
      </p:sp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4716463" y="3357563"/>
            <a:ext cx="354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969696"/>
              </a:buClr>
              <a:buSzPct val="75000"/>
              <a:buFontTx/>
              <a:buChar char="•"/>
              <a:defRPr/>
            </a:pPr>
            <a:r>
              <a:rPr lang="en-US" altLang="zh-CN" sz="1600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 </a:t>
            </a:r>
            <a:r>
              <a:rPr lang="zh-CN" altLang="en-US" sz="1600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在地球上拿枪瞄准月球上的一只兔子</a:t>
            </a:r>
          </a:p>
        </p:txBody>
      </p:sp>
      <p:sp>
        <p:nvSpPr>
          <p:cNvPr id="62517" name="Rectangle 53"/>
          <p:cNvSpPr>
            <a:spLocks noChangeArrowheads="1"/>
          </p:cNvSpPr>
          <p:nvPr/>
        </p:nvSpPr>
        <p:spPr bwMode="auto">
          <a:xfrm>
            <a:off x="4716463" y="3851275"/>
            <a:ext cx="354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969696"/>
              </a:buClr>
              <a:buSzPct val="75000"/>
              <a:buFontTx/>
              <a:buChar char="•"/>
              <a:defRPr/>
            </a:pPr>
            <a:r>
              <a:rPr lang="en-US" altLang="zh-CN" sz="1600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 </a:t>
            </a:r>
            <a:r>
              <a:rPr lang="zh-CN" altLang="en-US" sz="1600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在光滑的镜面上竖立起一根很尖的针</a:t>
            </a:r>
          </a:p>
        </p:txBody>
      </p:sp>
      <p:pic>
        <p:nvPicPr>
          <p:cNvPr id="62518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157788"/>
            <a:ext cx="37465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19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45125"/>
            <a:ext cx="4206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2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876925"/>
            <a:ext cx="3743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21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165850"/>
            <a:ext cx="2089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4643438" y="4508500"/>
            <a:ext cx="367188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1693</a:t>
            </a:r>
            <a:r>
              <a:rPr lang="zh-CN" altLang="en-US" sz="1400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年，牛顿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1400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anose="02010600040101010101" pitchFamily="2" charset="-122"/>
              </a:rPr>
              <a:t>回答‘引力定律怎样跟静态宇宙自洽’：</a:t>
            </a:r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4572000" y="4508500"/>
            <a:ext cx="4392613" cy="2089150"/>
          </a:xfrm>
          <a:prstGeom prst="rect">
            <a:avLst/>
          </a:prstGeom>
          <a:noFill/>
          <a:ln w="9525" algn="ctr">
            <a:solidFill>
              <a:srgbClr val="DDDDDD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4643438" y="908050"/>
            <a:ext cx="4392612" cy="2089150"/>
          </a:xfrm>
          <a:prstGeom prst="rect">
            <a:avLst/>
          </a:prstGeom>
          <a:noFill/>
          <a:ln w="9525" cap="rnd" algn="ctr">
            <a:solidFill>
              <a:srgbClr val="DDDDDD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1" grpId="0" animBg="1"/>
      <p:bldP spid="62506" grpId="0"/>
      <p:bldP spid="62507" grpId="0"/>
      <p:bldP spid="62516" grpId="0"/>
      <p:bldP spid="62517" grpId="0"/>
      <p:bldP spid="62522" grpId="0"/>
      <p:bldP spid="625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755650" y="836613"/>
            <a:ext cx="75612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0" dirty="0">
                <a:solidFill>
                  <a:srgbClr val="FF0000"/>
                </a:solidFill>
                <a:latin typeface="CMSSI10"/>
              </a:rPr>
              <a:t>The naturalness problem is that the mass of a fundamental scalar is </a:t>
            </a:r>
            <a:r>
              <a:rPr lang="en-US" altLang="zh-CN" sz="2800" i="1" dirty="0" err="1">
                <a:solidFill>
                  <a:srgbClr val="FF0000"/>
                </a:solidFill>
                <a:latin typeface="CMSSI10"/>
              </a:rPr>
              <a:t>quadratically</a:t>
            </a:r>
            <a:r>
              <a:rPr lang="en-US" altLang="zh-CN" sz="2800" i="1" dirty="0">
                <a:solidFill>
                  <a:srgbClr val="FF0000"/>
                </a:solidFill>
                <a:latin typeface="CMSSI10"/>
              </a:rPr>
              <a:t> sensitive to</a:t>
            </a:r>
            <a:r>
              <a:rPr lang="en-US" altLang="zh-CN" sz="2800" b="0" i="1" dirty="0">
                <a:solidFill>
                  <a:srgbClr val="FF0000"/>
                </a:solidFill>
                <a:latin typeface="CMSSI10"/>
              </a:rPr>
              <a:t> </a:t>
            </a:r>
            <a:r>
              <a:rPr lang="en-US" altLang="zh-CN" sz="2800" b="0" dirty="0">
                <a:solidFill>
                  <a:srgbClr val="FF0000"/>
                </a:solidFill>
                <a:latin typeface="CMSSI10"/>
              </a:rPr>
              <a:t>high energy thresholds</a:t>
            </a:r>
            <a:endParaRPr lang="zh-CN" altLang="en-US" sz="2800" b="0" dirty="0"/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1835150" y="2349500"/>
            <a:ext cx="6481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CMSS10"/>
              </a:rPr>
              <a:t>This is a statement about renormalized quantities and has nothing to do with the regularization method used.</a:t>
            </a:r>
            <a:endParaRPr lang="zh-CN" altLang="en-US" sz="1800"/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1835150" y="3122613"/>
            <a:ext cx="6481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CMSS10"/>
              </a:rPr>
              <a:t>We can see this from a toy model that is a Yukawa type theory with two scalars and a fermion</a:t>
            </a:r>
            <a:r>
              <a:rPr lang="zh-CN" altLang="en-US" sz="1800">
                <a:latin typeface="CMSS10"/>
              </a:rPr>
              <a:t>：</a:t>
            </a:r>
            <a:endParaRPr lang="zh-CN" altLang="en-US" sz="1800"/>
          </a:p>
        </p:txBody>
      </p:sp>
      <p:pic>
        <p:nvPicPr>
          <p:cNvPr id="614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49725"/>
            <a:ext cx="616743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597025"/>
            <a:ext cx="72723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4"/>
          <p:cNvSpPr>
            <a:spLocks noChangeArrowheads="1"/>
          </p:cNvSpPr>
          <p:nvPr/>
        </p:nvSpPr>
        <p:spPr bwMode="auto">
          <a:xfrm>
            <a:off x="971550" y="476250"/>
            <a:ext cx="720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latin typeface="CMSS10"/>
              </a:rPr>
              <a:t>Using dimensional regularization and the </a:t>
            </a:r>
            <a:r>
              <a:rPr lang="en-US" altLang="zh-CN" sz="2400">
                <a:latin typeface="CMSSI10"/>
              </a:rPr>
              <a:t>MS </a:t>
            </a:r>
            <a:r>
              <a:rPr lang="en-US" altLang="zh-CN" sz="2400">
                <a:latin typeface="CMSS10"/>
              </a:rPr>
              <a:t>renormalization scheme, we obtain at one loop</a:t>
            </a:r>
            <a:endParaRPr lang="zh-CN" altLang="en-US" sz="2400"/>
          </a:p>
        </p:txBody>
      </p:sp>
      <p:pic>
        <p:nvPicPr>
          <p:cNvPr id="717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541588"/>
            <a:ext cx="65151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760788"/>
            <a:ext cx="72358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1042988" y="620713"/>
            <a:ext cx="76327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CMSS10"/>
              </a:rPr>
              <a:t>Thus, </a:t>
            </a:r>
            <a:r>
              <a:rPr lang="en-US" altLang="zh-CN" sz="2400" dirty="0">
                <a:solidFill>
                  <a:srgbClr val="FF0000"/>
                </a:solidFill>
                <a:latin typeface="CMSS10"/>
              </a:rPr>
              <a:t>scalar masses </a:t>
            </a:r>
            <a:r>
              <a:rPr lang="en-US" altLang="zh-CN" sz="2400" dirty="0">
                <a:latin typeface="CMSS10"/>
              </a:rPr>
              <a:t>are </a:t>
            </a:r>
            <a:r>
              <a:rPr lang="en-US" altLang="zh-CN" sz="2400" dirty="0">
                <a:solidFill>
                  <a:srgbClr val="FF0000"/>
                </a:solidFill>
                <a:latin typeface="CMSS10"/>
              </a:rPr>
              <a:t>unstable</a:t>
            </a:r>
            <a:r>
              <a:rPr lang="en-US" altLang="zh-CN" sz="2400" dirty="0">
                <a:latin typeface="CMSS10"/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  <a:latin typeface="CMSS10"/>
              </a:rPr>
              <a:t>quadratically</a:t>
            </a:r>
            <a:r>
              <a:rPr lang="en-US" altLang="zh-CN" sz="2400" dirty="0">
                <a:solidFill>
                  <a:srgbClr val="FF0000"/>
                </a:solidFill>
                <a:latin typeface="CMSS10"/>
              </a:rPr>
              <a:t> sensitive to</a:t>
            </a:r>
            <a:r>
              <a:rPr lang="en-US" altLang="zh-CN" sz="2400" dirty="0">
                <a:latin typeface="CMSS10"/>
              </a:rPr>
              <a:t> higher energy thresholds whereas </a:t>
            </a:r>
            <a:r>
              <a:rPr lang="en-US" altLang="zh-CN" sz="2400" dirty="0">
                <a:solidFill>
                  <a:schemeClr val="accent2"/>
                </a:solidFill>
                <a:latin typeface="CMSS10"/>
              </a:rPr>
              <a:t>fermion masses </a:t>
            </a:r>
            <a:r>
              <a:rPr lang="en-US" altLang="zh-CN" sz="2400" dirty="0">
                <a:latin typeface="CMSS10"/>
              </a:rPr>
              <a:t>are </a:t>
            </a:r>
            <a:r>
              <a:rPr lang="en-US" altLang="zh-CN" sz="2400" dirty="0">
                <a:solidFill>
                  <a:schemeClr val="accent2"/>
                </a:solidFill>
                <a:latin typeface="CMSS10"/>
              </a:rPr>
              <a:t>stable</a:t>
            </a:r>
            <a:r>
              <a:rPr lang="en-US" altLang="zh-CN" sz="2400" dirty="0">
                <a:latin typeface="CMSS10"/>
              </a:rPr>
              <a:t> against radiative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CMSS10"/>
              </a:rPr>
              <a:t>corrections since they are </a:t>
            </a:r>
            <a:r>
              <a:rPr lang="en-US" altLang="zh-CN" sz="2400" dirty="0">
                <a:solidFill>
                  <a:schemeClr val="accent2"/>
                </a:solidFill>
                <a:latin typeface="CMSS10"/>
              </a:rPr>
              <a:t>protected by </a:t>
            </a:r>
            <a:r>
              <a:rPr lang="en-US" altLang="zh-CN" sz="2400" dirty="0">
                <a:solidFill>
                  <a:schemeClr val="accent2"/>
                </a:solidFill>
                <a:latin typeface="CMSS10"/>
              </a:rPr>
              <a:t>a</a:t>
            </a:r>
            <a:r>
              <a:rPr lang="en-US" altLang="zh-CN" sz="2400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en-US" altLang="zh-CN" sz="2400" dirty="0">
                <a:solidFill>
                  <a:schemeClr val="accent2"/>
                </a:solidFill>
                <a:latin typeface="CMSS10"/>
              </a:rPr>
              <a:t>symmetry</a:t>
            </a:r>
            <a:r>
              <a:rPr lang="en-US" altLang="zh-CN" sz="2400" dirty="0">
                <a:latin typeface="CMSS10"/>
              </a:rPr>
              <a:t>. </a:t>
            </a:r>
          </a:p>
        </p:txBody>
      </p:sp>
      <p:pic>
        <p:nvPicPr>
          <p:cNvPr id="819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68405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75125"/>
            <a:ext cx="73453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矩形 4"/>
          <p:cNvSpPr>
            <a:spLocks noChangeArrowheads="1"/>
          </p:cNvSpPr>
          <p:nvPr/>
        </p:nvSpPr>
        <p:spPr bwMode="auto">
          <a:xfrm>
            <a:off x="1068388" y="2640013"/>
            <a:ext cx="387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latin typeface="CMSS10"/>
              </a:rPr>
              <a:t>To see this, we consider</a:t>
            </a:r>
            <a:endParaRPr lang="zh-CN" altLang="en-US" sz="2400"/>
          </a:p>
        </p:txBody>
      </p:sp>
      <p:pic>
        <p:nvPicPr>
          <p:cNvPr id="8198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16300"/>
            <a:ext cx="342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416300"/>
            <a:ext cx="314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596188" y="5877272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CMSS10"/>
              </a:rPr>
              <a:t>15/42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209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258888" y="765175"/>
            <a:ext cx="6160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MSSBX10"/>
              </a:rPr>
              <a:t>‘t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MSSBX10"/>
              </a:rPr>
              <a:t>Hooft</a:t>
            </a:r>
            <a:r>
              <a:rPr lang="en-US" altLang="zh-CN" sz="2800" b="1" dirty="0" smtClean="0">
                <a:solidFill>
                  <a:srgbClr val="FF0000"/>
                </a:solidFill>
                <a:latin typeface="CMSSBX1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MSSBX10"/>
              </a:rPr>
              <a:t>Doctrine of Naturalness</a:t>
            </a:r>
            <a:endParaRPr lang="zh-CN" altLang="en-US" sz="2800" b="1" dirty="0"/>
          </a:p>
        </p:txBody>
      </p:sp>
      <p:pic>
        <p:nvPicPr>
          <p:cNvPr id="921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8092567" cy="115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2483768" y="3295082"/>
            <a:ext cx="645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err="1">
                <a:solidFill>
                  <a:schemeClr val="bg1">
                    <a:lumMod val="65000"/>
                  </a:schemeClr>
                </a:solidFill>
                <a:latin typeface="CMSS9"/>
              </a:rPr>
              <a:t>G.'t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CMSS9"/>
              </a:rPr>
              <a:t> </a:t>
            </a:r>
            <a:r>
              <a:rPr lang="en-US" altLang="zh-CN" sz="1800" dirty="0" err="1">
                <a:solidFill>
                  <a:schemeClr val="bg1">
                    <a:lumMod val="65000"/>
                  </a:schemeClr>
                </a:solidFill>
                <a:latin typeface="CMSS9"/>
              </a:rPr>
              <a:t>Hooft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CMSS9"/>
              </a:rPr>
              <a:t>: in Recent Developments in Field Theories, ed. </a:t>
            </a:r>
            <a:r>
              <a:rPr lang="en-US" altLang="zh-CN" sz="1800" dirty="0" err="1">
                <a:solidFill>
                  <a:schemeClr val="bg1">
                    <a:lumMod val="65000"/>
                  </a:schemeClr>
                </a:solidFill>
                <a:latin typeface="CMSS9"/>
              </a:rPr>
              <a:t>G.'t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CMSS9"/>
              </a:rPr>
              <a:t> </a:t>
            </a:r>
            <a:r>
              <a:rPr lang="en-US" altLang="zh-CN" sz="1800" dirty="0" err="1">
                <a:solidFill>
                  <a:schemeClr val="bg1">
                    <a:lumMod val="65000"/>
                  </a:schemeClr>
                </a:solidFill>
                <a:latin typeface="CMSS9"/>
              </a:rPr>
              <a:t>Hooft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CMSS9"/>
              </a:rPr>
              <a:t> et al., Plenum Press, New York, 1980, page 135.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4932040" y="2780928"/>
            <a:ext cx="2487509" cy="0"/>
          </a:xfrm>
          <a:prstGeom prst="line">
            <a:avLst/>
          </a:prstGeom>
          <a:ln w="41275">
            <a:solidFill>
              <a:srgbClr val="FF000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stoeltj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7035800" y="333375"/>
            <a:ext cx="2159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200" b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Gerard  ’t  Hooft,</a:t>
            </a: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200" b="0" i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Beijing</a:t>
            </a: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200" b="0" i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Feb  25, 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02" y="1179627"/>
            <a:ext cx="413329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6659563" y="238125"/>
            <a:ext cx="2159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600" b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Edward Witten</a:t>
            </a: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600" b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Hunter College</a:t>
            </a:r>
            <a:endParaRPr kumimoji="0" lang="en-US" altLang="zh-CN" sz="1600" b="0" i="1">
              <a:solidFill>
                <a:srgbClr val="4D4D4D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600" b="0" i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Mar  4,  2013</a:t>
            </a:r>
          </a:p>
        </p:txBody>
      </p:sp>
      <p:pic>
        <p:nvPicPr>
          <p:cNvPr id="11059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86804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60350"/>
            <a:ext cx="9144000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8125" y="5949950"/>
            <a:ext cx="237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000" b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Savas Dimopoulos</a:t>
            </a: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000" b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Beijing</a:t>
            </a:r>
            <a:endParaRPr kumimoji="0" lang="en-US" altLang="zh-CN" sz="1000" b="0" i="1">
              <a:solidFill>
                <a:srgbClr val="4D4D4D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000" b="0" i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Feb  24,  2014</a:t>
            </a:r>
          </a:p>
        </p:txBody>
      </p:sp>
      <p:pic>
        <p:nvPicPr>
          <p:cNvPr id="111620" name="Picture 4" descr="m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37063"/>
            <a:ext cx="13684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051720" y="417513"/>
            <a:ext cx="511256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New physics beyond SM certainly exists</a:t>
            </a:r>
          </a:p>
        </p:txBody>
      </p:sp>
      <p:pic>
        <p:nvPicPr>
          <p:cNvPr id="510986" name="Picture 10" descr="period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376363"/>
            <a:ext cx="23050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95" y="1376363"/>
            <a:ext cx="180022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4" y="3219298"/>
            <a:ext cx="19240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846638"/>
            <a:ext cx="24923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975564" y="3219298"/>
            <a:ext cx="45719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菱形 3"/>
          <p:cNvSpPr/>
          <p:nvPr/>
        </p:nvSpPr>
        <p:spPr bwMode="auto">
          <a:xfrm>
            <a:off x="2787241" y="3033613"/>
            <a:ext cx="316185" cy="207838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5" y="3464162"/>
            <a:ext cx="5087290" cy="6947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35" y="4522428"/>
            <a:ext cx="1576223" cy="2101630"/>
          </a:xfrm>
          <a:prstGeom prst="rect">
            <a:avLst/>
          </a:prstGeom>
        </p:spPr>
      </p:pic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5126831" y="4591507"/>
            <a:ext cx="1233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 err="1">
                <a:latin typeface="Arial" panose="020B0604020202020204" pitchFamily="34" charset="0"/>
                <a:ea typeface="华文中宋" panose="02010600040101010101" pitchFamily="2" charset="-122"/>
              </a:rPr>
              <a:t>Finetuning</a:t>
            </a:r>
            <a:endParaRPr lang="zh-CN" altLang="en-US" sz="1600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89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036050" cy="565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308850" y="2492375"/>
            <a:ext cx="1223963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8532813" y="692696"/>
            <a:ext cx="0" cy="4248472"/>
          </a:xfrm>
          <a:prstGeom prst="line">
            <a:avLst/>
          </a:prstGeom>
          <a:ln w="63500">
            <a:solidFill>
              <a:schemeClr val="tx1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920831" y="6027852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CMSS10"/>
              </a:rPr>
              <a:t>20/42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04813"/>
            <a:ext cx="9144000" cy="5621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7308850" y="2565400"/>
            <a:ext cx="10080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7451725" y="2636838"/>
            <a:ext cx="10080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8459788" y="872964"/>
            <a:ext cx="0" cy="4248472"/>
          </a:xfrm>
          <a:prstGeom prst="line">
            <a:avLst/>
          </a:prstGeom>
          <a:ln w="63500">
            <a:solidFill>
              <a:schemeClr val="tx1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35825" y="765175"/>
            <a:ext cx="1338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65000"/>
                  </a:schemeClr>
                </a:solidFill>
              </a:rPr>
              <a:t>Stuart Samuel  </a:t>
            </a:r>
          </a:p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65000"/>
                  </a:schemeClr>
                </a:solidFill>
              </a:rPr>
              <a:t>hep-ph/9910559</a:t>
            </a:r>
            <a:endParaRPr lang="zh-CN" alt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2988" y="765175"/>
            <a:ext cx="57515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</a:rPr>
              <a:t>W and Z contribution to proton and neutron mass  </a:t>
            </a:r>
          </a:p>
        </p:txBody>
      </p:sp>
      <p:pic>
        <p:nvPicPr>
          <p:cNvPr id="2662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412875"/>
            <a:ext cx="59674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4724400"/>
            <a:ext cx="5900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矩形 6"/>
          <p:cNvSpPr>
            <a:spLocks noChangeArrowheads="1"/>
          </p:cNvSpPr>
          <p:nvPr/>
        </p:nvSpPr>
        <p:spPr bwMode="auto">
          <a:xfrm>
            <a:off x="935038" y="4724400"/>
            <a:ext cx="2484437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>
              <a:solidFill>
                <a:schemeClr val="folHlink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1560" y="4224338"/>
            <a:ext cx="1224136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>
              <a:solidFill>
                <a:schemeClr val="folHlink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16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35896" y="6926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三座大山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9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 rot="19374442">
            <a:off x="3984625" y="1162050"/>
            <a:ext cx="12112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标准模型</a:t>
            </a:r>
            <a:endParaRPr lang="zh-CN" altLang="en-US" sz="2000" dirty="0">
              <a:solidFill>
                <a:srgbClr val="66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7025" y="2636838"/>
            <a:ext cx="12668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新物理</a:t>
            </a:r>
            <a:endParaRPr lang="zh-CN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1963" y="517525"/>
            <a:ext cx="611981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Possible New Physics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rgbClr val="CC66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to Solve Finetuning Problem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7602537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81300"/>
            <a:ext cx="6438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390900"/>
            <a:ext cx="63658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924300"/>
            <a:ext cx="89249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496050" y="3470275"/>
            <a:ext cx="2046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5">
                    <a:lumMod val="90000"/>
                  </a:schemeClr>
                </a:solidFill>
              </a:rPr>
              <a:t>Little Higgs !</a:t>
            </a:r>
            <a:endParaRPr lang="zh-CN" altLang="en-US" sz="24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25396" y="117415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CMSS10"/>
              </a:rPr>
              <a:t>25/42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052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263691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</a:rPr>
              <a:t>It’s striking that we’ve thought about these </a:t>
            </a:r>
            <a:r>
              <a:rPr lang="en-US" altLang="zh-CN" sz="2000" dirty="0" smtClean="0">
                <a:solidFill>
                  <a:srgbClr val="FFC000"/>
                </a:solidFill>
              </a:rPr>
              <a:t>things </a:t>
            </a:r>
            <a:r>
              <a:rPr lang="en-US" altLang="zh-CN" sz="2000" dirty="0">
                <a:solidFill>
                  <a:srgbClr val="FFC000"/>
                </a:solidFill>
              </a:rPr>
              <a:t>for 30 years and we have not made </a:t>
            </a:r>
            <a:r>
              <a:rPr lang="en-US" altLang="zh-CN" sz="2000" dirty="0" smtClean="0">
                <a:solidFill>
                  <a:srgbClr val="FFC000"/>
                </a:solidFill>
              </a:rPr>
              <a:t>one </a:t>
            </a:r>
            <a:r>
              <a:rPr lang="en-US" altLang="zh-CN" sz="2000" dirty="0">
                <a:solidFill>
                  <a:srgbClr val="FFC000"/>
                </a:solidFill>
              </a:rPr>
              <a:t>correct prediction that they have </a:t>
            </a:r>
            <a:r>
              <a:rPr lang="en-US" altLang="zh-CN" sz="2000" dirty="0" smtClean="0">
                <a:solidFill>
                  <a:srgbClr val="FFC000"/>
                </a:solidFill>
              </a:rPr>
              <a:t>seen</a:t>
            </a:r>
            <a:r>
              <a:rPr lang="en-US" altLang="zh-CN" sz="2000" dirty="0">
                <a:solidFill>
                  <a:srgbClr val="FFC000"/>
                </a:solidFill>
              </a:rPr>
              <a:t>.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12360" y="116632"/>
            <a:ext cx="1246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Murayama</a:t>
            </a: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SUSY-2016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796337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3026297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实验家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00392" y="2348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实验家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08304" y="407707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实验家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951" y="340939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理论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964612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6659563" y="6092825"/>
            <a:ext cx="237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000" b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Savas Dimopoulos</a:t>
            </a: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000" b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Beijing</a:t>
            </a:r>
            <a:endParaRPr kumimoji="0" lang="en-US" altLang="zh-CN" sz="1000" b="0" i="1">
              <a:solidFill>
                <a:srgbClr val="4D4D4D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pPr algn="ctr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1000" b="0" i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Feb  24,  2014</a:t>
            </a:r>
          </a:p>
        </p:txBody>
      </p:sp>
    </p:spTree>
    <p:extLst>
      <p:ext uri="{BB962C8B-B14F-4D97-AF65-F5344CB8AC3E}">
        <p14:creationId xmlns:p14="http://schemas.microsoft.com/office/powerpoint/2010/main" val="5877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：暗物质和暗能量</a:t>
            </a:r>
          </a:p>
        </p:txBody>
      </p:sp>
      <p:pic>
        <p:nvPicPr>
          <p:cNvPr id="103427" name="Picture 4" descr="dark-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420938"/>
            <a:ext cx="40862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281112"/>
            <a:ext cx="8343900" cy="42957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25396" y="117415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CMSS10"/>
              </a:rPr>
              <a:t>30/42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89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752475"/>
            <a:ext cx="82677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63687" y="548680"/>
            <a:ext cx="5644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宋体" panose="02010609030101010101" pitchFamily="49" charset="-122"/>
              </a:rPr>
              <a:t>   The current LHC data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060279" cy="203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20688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LHC </a:t>
            </a: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最大的功劳 </a:t>
            </a: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— </a:t>
            </a: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发现了黑格斯粒子</a:t>
            </a: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 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1511300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349260" y="3920827"/>
            <a:ext cx="204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Peter W. Higgs 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334842" y="3523952"/>
            <a:ext cx="225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François </a:t>
            </a:r>
            <a:r>
              <a:rPr lang="en-US" altLang="zh-CN" sz="2000" dirty="0" err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Englert</a:t>
            </a:r>
            <a:r>
              <a:rPr lang="en-US" altLang="zh-CN" sz="2000" dirty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628800"/>
            <a:ext cx="2720047" cy="2177243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 bwMode="auto">
          <a:xfrm>
            <a:off x="3851920" y="2636912"/>
            <a:ext cx="1296144" cy="1584176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6" name="直角三角形 5"/>
          <p:cNvSpPr/>
          <p:nvPr/>
        </p:nvSpPr>
        <p:spPr bwMode="auto">
          <a:xfrm>
            <a:off x="6372200" y="2420888"/>
            <a:ext cx="1440160" cy="1224136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72816"/>
            <a:ext cx="5121994" cy="27560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7544" y="259546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LHC </a:t>
            </a: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最大的玩笑 </a:t>
            </a: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新宋体" panose="02010609030101010101" pitchFamily="49" charset="-122"/>
              </a:rPr>
              <a:t>— </a:t>
            </a:r>
            <a:r>
              <a:rPr lang="en-US" altLang="zh-CN" sz="2800" b="1" dirty="0">
                <a:solidFill>
                  <a:srgbClr val="FF0000"/>
                </a:solidFill>
                <a:ea typeface="新宋体" panose="02010609030101010101" pitchFamily="49" charset="-122"/>
              </a:rPr>
              <a:t>750 </a:t>
            </a:r>
            <a:r>
              <a:rPr lang="zh-CN" altLang="en-US" sz="2800" b="1" dirty="0">
                <a:solidFill>
                  <a:srgbClr val="FF0000"/>
                </a:solidFill>
                <a:ea typeface="新宋体" panose="02010609030101010101" pitchFamily="49" charset="-122"/>
              </a:rPr>
              <a:t>双</a:t>
            </a:r>
            <a:r>
              <a:rPr lang="zh-CN" altLang="en-US" sz="2800" b="1" dirty="0" smtClean="0">
                <a:solidFill>
                  <a:srgbClr val="FF0000"/>
                </a:solidFill>
                <a:ea typeface="新宋体" panose="02010609030101010101" pitchFamily="49" charset="-122"/>
              </a:rPr>
              <a:t>光子超出</a:t>
            </a:r>
            <a:endParaRPr lang="en-US" altLang="zh-CN" sz="2800" b="1" dirty="0" smtClean="0">
              <a:solidFill>
                <a:srgbClr val="FF0000"/>
              </a:solidFill>
              <a:latin typeface="+mj-lt"/>
              <a:ea typeface="新宋体" panose="0201060903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4192" y="4649397"/>
            <a:ext cx="5368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新宋体" panose="02010609030101010101" pitchFamily="49" charset="-122"/>
              </a:rPr>
              <a:t>The LHC is now providing the opportunity </a:t>
            </a:r>
          </a:p>
          <a:p>
            <a:r>
              <a:rPr lang="en-US" altLang="zh-CN" sz="2000" b="1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新宋体" panose="02010609030101010101" pitchFamily="49" charset="-122"/>
              </a:rPr>
              <a:t>of a lifetime to break entirely new ground.</a:t>
            </a:r>
            <a:endParaRPr lang="zh-CN" altLang="en-US" sz="2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420" y="1556792"/>
            <a:ext cx="1041454" cy="13335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36712"/>
            <a:ext cx="7062820" cy="50405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297452"/>
            <a:ext cx="12041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a typeface="新宋体" panose="02010609030101010101" pitchFamily="49" charset="-122"/>
              </a:rPr>
              <a:t>Note: </a:t>
            </a:r>
            <a:endParaRPr lang="en-US" altLang="zh-CN" sz="2800" b="1" dirty="0">
              <a:solidFill>
                <a:srgbClr val="FF0000"/>
              </a:solidFill>
              <a:ea typeface="新宋体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059832" y="764704"/>
            <a:ext cx="252028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5396" y="117415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MSS10"/>
              </a:rPr>
              <a:t>3</a:t>
            </a:r>
            <a:r>
              <a:rPr lang="en-US" altLang="zh-CN" sz="2000" dirty="0" smtClean="0">
                <a:latin typeface="CMSS10"/>
              </a:rPr>
              <a:t>5/42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641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604837"/>
            <a:ext cx="81724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7152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55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32975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7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801100" cy="43148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28384" y="76562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CMSS10"/>
              </a:rPr>
              <a:t>40/42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2535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：费米子代和味道之谜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708275"/>
            <a:ext cx="3900487" cy="12319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/>
              <a:t>为什么恰好有三代 ？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/>
              <a:t>为什么有不同的质量</a:t>
            </a:r>
            <a:r>
              <a:rPr lang="en-US" altLang="zh-CN" sz="2400" b="1" dirty="0" smtClean="0"/>
              <a:t>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/>
              <a:t>CP </a:t>
            </a:r>
            <a:r>
              <a:rPr lang="zh-CN" altLang="en-US" sz="2400" b="1" dirty="0" smtClean="0"/>
              <a:t>破坏问题 </a:t>
            </a:r>
          </a:p>
        </p:txBody>
      </p:sp>
      <p:pic>
        <p:nvPicPr>
          <p:cNvPr id="104452" name="Picture 4" descr="D:\particle-picture\gener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3035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52607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5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71462"/>
            <a:ext cx="8143875" cy="63150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10054" y="6184725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CMSS10"/>
              </a:rPr>
              <a:t>41/42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41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矩形 2"/>
          <p:cNvSpPr>
            <a:spLocks noChangeArrowheads="1"/>
          </p:cNvSpPr>
          <p:nvPr/>
        </p:nvSpPr>
        <p:spPr bwMode="auto">
          <a:xfrm>
            <a:off x="7926388" y="115888"/>
            <a:ext cx="1223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>
                <a:solidFill>
                  <a:schemeClr val="bg2"/>
                </a:solidFill>
                <a:latin typeface="Arial" panose="020B0604020202020204" pitchFamily="34" charset="0"/>
              </a:rPr>
              <a:t>J. Ellis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>
                <a:solidFill>
                  <a:schemeClr val="bg2"/>
                </a:solidFill>
                <a:latin typeface="Arial" panose="020B0604020202020204" pitchFamily="34" charset="0"/>
              </a:rPr>
              <a:t>SUSY2013</a:t>
            </a:r>
          </a:p>
        </p:txBody>
      </p:sp>
    </p:spTree>
    <p:extLst>
      <p:ext uri="{BB962C8B-B14F-4D97-AF65-F5344CB8AC3E}">
        <p14:creationId xmlns:p14="http://schemas.microsoft.com/office/powerpoint/2010/main" val="41453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D:\lp2003\big-ba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0" y="0"/>
            <a:ext cx="6781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FFFF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：物质和反物质不对称问题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4537075" cy="8985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：大统一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8775"/>
            <a:ext cx="8686800" cy="182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400" b="1" smtClean="0">
                <a:solidFill>
                  <a:schemeClr val="bg1"/>
                </a:solidFill>
              </a:rPr>
              <a:t>基本粒子物理的一个主要目标就是把各种作用力统一起来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400" b="1" smtClean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en-US" altLang="zh-CN" sz="2400" b="1" smtClean="0">
                <a:solidFill>
                  <a:schemeClr val="bg1"/>
                </a:solidFill>
              </a:rPr>
              <a:t>---</a:t>
            </a:r>
            <a:r>
              <a:rPr lang="zh-CN" altLang="en-US" sz="2400" b="1" smtClean="0">
                <a:solidFill>
                  <a:schemeClr val="bg1"/>
                </a:solidFill>
              </a:rPr>
              <a:t>大统一理论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zh-CN" altLang="en-US" sz="2400" smtClean="0">
                <a:solidFill>
                  <a:schemeClr val="bg1"/>
                </a:solidFill>
              </a:rPr>
              <a:t>爱因斯坦晚年致力于把电磁力和引力统一起来</a:t>
            </a:r>
            <a:r>
              <a:rPr lang="en-US" altLang="zh-CN" sz="2400" smtClean="0">
                <a:solidFill>
                  <a:schemeClr val="bg1"/>
                </a:solidFill>
              </a:rPr>
              <a:t>,</a:t>
            </a:r>
            <a:r>
              <a:rPr lang="zh-CN" altLang="en-US" sz="2400" smtClean="0">
                <a:solidFill>
                  <a:schemeClr val="bg1"/>
                </a:solidFill>
              </a:rPr>
              <a:t>但没有成功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zh-CN" altLang="en-US" sz="2400" smtClean="0">
                <a:solidFill>
                  <a:schemeClr val="bg1"/>
                </a:solidFill>
              </a:rPr>
              <a:t>至今，人们仍在探索大统一理论</a:t>
            </a:r>
          </a:p>
          <a:p>
            <a:pPr eaLnBrk="1" hangingPunct="1">
              <a:buFontTx/>
              <a:buNone/>
            </a:pPr>
            <a:endParaRPr lang="en-US" altLang="zh-CN" smtClean="0">
              <a:solidFill>
                <a:schemeClr val="bg1"/>
              </a:solidFill>
            </a:endParaRPr>
          </a:p>
        </p:txBody>
      </p:sp>
      <p:pic>
        <p:nvPicPr>
          <p:cNvPr id="106500" name="Picture 4" descr="D:\particle-picture\e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1605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13675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:\Research\1 Accellerator\Accelerator Project\ILC\ILC Images\OT010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553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95513" y="198438"/>
            <a:ext cx="4392612" cy="488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r>
              <a:rPr lang="en-US" altLang="zh-CN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：精细调节问题</a:t>
            </a:r>
            <a:endParaRPr lang="zh-CN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6840537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258888" y="1989138"/>
            <a:ext cx="355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CC"/>
                </a:solidFill>
              </a:rPr>
              <a:t>黑格斯质量的平方发散：</a:t>
            </a:r>
          </a:p>
        </p:txBody>
      </p:sp>
    </p:spTree>
    <p:extLst>
      <p:ext uri="{BB962C8B-B14F-4D97-AF65-F5344CB8AC3E}">
        <p14:creationId xmlns:p14="http://schemas.microsoft.com/office/powerpoint/2010/main" val="4628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499</Words>
  <Application>Microsoft Office PowerPoint</Application>
  <PresentationFormat>全屏显示(4:3)</PresentationFormat>
  <Paragraphs>90</Paragraphs>
  <Slides>42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6" baseType="lpstr">
      <vt:lpstr>CMSS10</vt:lpstr>
      <vt:lpstr>CMSS9</vt:lpstr>
      <vt:lpstr>CMSSBX10</vt:lpstr>
      <vt:lpstr>CMSSI10</vt:lpstr>
      <vt:lpstr>华文楷体</vt:lpstr>
      <vt:lpstr>华文中宋</vt:lpstr>
      <vt:lpstr>宋体</vt:lpstr>
      <vt:lpstr>新宋体</vt:lpstr>
      <vt:lpstr>Arial</vt:lpstr>
      <vt:lpstr>Calibri</vt:lpstr>
      <vt:lpstr>Symbol</vt:lpstr>
      <vt:lpstr>Times New Roman</vt:lpstr>
      <vt:lpstr>Wingdings</vt:lpstr>
      <vt:lpstr>默认设计模板</vt:lpstr>
      <vt:lpstr>PowerPoint 演示文稿</vt:lpstr>
      <vt:lpstr>PowerPoint 演示文稿</vt:lpstr>
      <vt:lpstr>问题1：暗物质和暗能量</vt:lpstr>
      <vt:lpstr>问题2：费米子代和味道之谜</vt:lpstr>
      <vt:lpstr>PowerPoint 演示文稿</vt:lpstr>
      <vt:lpstr>问题4：大统一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基本粒子物理</dc:title>
  <dc:creator>jin min yang</dc:creator>
  <cp:lastModifiedBy>jmyang</cp:lastModifiedBy>
  <cp:revision>297</cp:revision>
  <dcterms:created xsi:type="dcterms:W3CDTF">2003-09-06T13:59:46Z</dcterms:created>
  <dcterms:modified xsi:type="dcterms:W3CDTF">2017-07-16T13:58:40Z</dcterms:modified>
</cp:coreProperties>
</file>